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63" r:id="rId2"/>
    <p:sldId id="256" r:id="rId3"/>
    <p:sldId id="264" r:id="rId4"/>
    <p:sldId id="284" r:id="rId5"/>
    <p:sldId id="296" r:id="rId6"/>
    <p:sldId id="295" r:id="rId7"/>
    <p:sldId id="293" r:id="rId8"/>
    <p:sldId id="291" r:id="rId9"/>
    <p:sldId id="294" r:id="rId10"/>
    <p:sldId id="297" r:id="rId11"/>
    <p:sldId id="292" r:id="rId12"/>
    <p:sldId id="257" r:id="rId13"/>
    <p:sldId id="267" r:id="rId14"/>
    <p:sldId id="266" r:id="rId15"/>
    <p:sldId id="261" r:id="rId16"/>
    <p:sldId id="289" r:id="rId17"/>
    <p:sldId id="272" r:id="rId18"/>
    <p:sldId id="277" r:id="rId19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>
        <p:scale>
          <a:sx n="50" d="100"/>
          <a:sy n="50" d="100"/>
        </p:scale>
        <p:origin x="-1938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8D6BD-F794-43E3-85B9-CA7B211E6859}" type="datetimeFigureOut">
              <a:rPr lang="en-AU" smtClean="0"/>
              <a:t>14/11/2016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0C30A-2E07-4D6A-AE7F-C40E8DBE1C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1992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0F3C0-020A-4E73-9C33-67E42C7053CC}" type="datetimeFigureOut">
              <a:rPr lang="en-AU" smtClean="0"/>
              <a:pPr/>
              <a:t>14/11/2016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327EC-BC99-4299-8FE6-57C43D732715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177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E87A8-0964-4D13-BDA6-7069F7055E8A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13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14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15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17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7327EC-BC99-4299-8FE6-57C43D732715}" type="slidenum">
              <a:rPr lang="en-AU" smtClean="0"/>
              <a:pPr/>
              <a:t>18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F76346-3BC9-441F-9519-720E31D48612}" type="datetimeFigureOut">
              <a:rPr lang="en-US" smtClean="0"/>
              <a:pPr/>
              <a:t>11/14/2016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9F323C-1CAD-47E8-95C9-FC693D016A77}" type="slidenum">
              <a:rPr lang="en-AU" smtClean="0"/>
              <a:pPr/>
              <a:t>‹#›</a:t>
            </a:fld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gif"/><Relationship Id="rId7" Type="http://schemas.openxmlformats.org/officeDocument/2006/relationships/hyperlink" Target="http://images.google.com.au/imgres?imgurl=http://www.mcsi.edu.au/images/johnston_medium.jpg&amp;imgrefurl=http://www.mcsi.edu.au/about/mcsievents&amp;usg=__z4Opu7iizYU10oMQYgEeHCVWTlc=&amp;h=150&amp;w=100&amp;sz=24&amp;hl=en&amp;start=2&amp;um=1&amp;itbs=1&amp;tbnid=FRKkfYzD0cPtbM:&amp;tbnh=96&amp;tbnw=64&amp;prev=/images?q=zadok+conference+watts+guinness&amp;um=1&amp;hl=en&amp;rlz=1T4SKPB_enAU367AU369&amp;tbs=isch:1" TargetMode="External"/><Relationship Id="rId12" Type="http://schemas.openxmlformats.org/officeDocument/2006/relationships/image" Target="../media/image21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11" Type="http://schemas.openxmlformats.org/officeDocument/2006/relationships/hyperlink" Target="http://images.google.com.au/imgres?imgurl=http://www.mcsi.edu.au/images/os_guinness_medium.jpg&amp;imgrefurl=http://www.mcsi.edu.au/about/mcsievents&amp;usg=__yz5TUoPrPwndR_NHMct4v01A730=&amp;h=101&amp;w=101&amp;sz=2&amp;hl=en&amp;start=1&amp;um=1&amp;itbs=1&amp;tbnid=6Y30D_HTksJ_kM:&amp;tbnh=83&amp;tbnw=83&amp;prev=/images?q=zadok+conference+watts+guinness&amp;um=1&amp;hl=en&amp;rlz=1T4SKPB_enAU367AU369&amp;tbs=isch:1" TargetMode="External"/><Relationship Id="rId5" Type="http://schemas.openxmlformats.org/officeDocument/2006/relationships/image" Target="../media/image16.jpeg"/><Relationship Id="rId10" Type="http://schemas.openxmlformats.org/officeDocument/2006/relationships/image" Target="../media/image20.jpeg"/><Relationship Id="rId4" Type="http://schemas.openxmlformats.org/officeDocument/2006/relationships/image" Target="../media/image15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tiff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hristiansuper.com.au/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ETHICS LOGO f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798" y="1916113"/>
            <a:ext cx="7128594" cy="2805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Zadok</a:t>
            </a:r>
            <a:r>
              <a:rPr lang="en-AU" dirty="0" smtClean="0"/>
              <a:t> Centre News 12/79</a:t>
            </a:r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266" y="2551016"/>
            <a:ext cx="4895244" cy="4306983"/>
          </a:xfrm>
        </p:spPr>
      </p:pic>
    </p:spTree>
    <p:extLst>
      <p:ext uri="{BB962C8B-B14F-4D97-AF65-F5344CB8AC3E}">
        <p14:creationId xmlns:p14="http://schemas.microsoft.com/office/powerpoint/2010/main" val="3346730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24202">
            <a:off x="455554" y="851002"/>
            <a:ext cx="4097869" cy="105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97137">
            <a:off x="2459333" y="1993277"/>
            <a:ext cx="2238129" cy="80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http://www.zadok.org.au/images/Persp1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55304">
            <a:off x="609234" y="2971621"/>
            <a:ext cx="2008222" cy="2787170"/>
          </a:xfrm>
          <a:prstGeom prst="rect">
            <a:avLst/>
          </a:prstGeom>
          <a:noFill/>
        </p:spPr>
      </p:pic>
      <p:pic>
        <p:nvPicPr>
          <p:cNvPr id="1031" name="Picture 7" descr="http://www.zadok.org.au/images/S1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29358">
            <a:off x="6286170" y="448045"/>
            <a:ext cx="2056271" cy="2974042"/>
          </a:xfrm>
          <a:prstGeom prst="rect">
            <a:avLst/>
          </a:prstGeom>
          <a:noFill/>
        </p:spPr>
      </p:pic>
      <p:pic>
        <p:nvPicPr>
          <p:cNvPr id="1033" name="Picture 9" descr="http://www.zadok.org.au/images/Persp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53329">
            <a:off x="2726361" y="3512333"/>
            <a:ext cx="2053416" cy="2677997"/>
          </a:xfrm>
          <a:prstGeom prst="rect">
            <a:avLst/>
          </a:prstGeom>
          <a:noFill/>
        </p:spPr>
      </p:pic>
      <p:pic>
        <p:nvPicPr>
          <p:cNvPr id="1037" name="Picture 13" descr="http://t0.gstatic.com/images?q=tbn:FRKkfYzD0cPtbM:http://www.mcsi.edu.au/images/johnston_medium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28804">
            <a:off x="6802458" y="4317698"/>
            <a:ext cx="787195" cy="1180794"/>
          </a:xfrm>
          <a:prstGeom prst="rect">
            <a:avLst/>
          </a:prstGeom>
          <a:noFill/>
        </p:spPr>
      </p:pic>
      <p:pic>
        <p:nvPicPr>
          <p:cNvPr id="1039" name="Picture 15" descr="http://www.stthomas.edu/theology/images/portrait.c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86710" y="4000504"/>
            <a:ext cx="799869" cy="1195360"/>
          </a:xfrm>
          <a:prstGeom prst="rect">
            <a:avLst/>
          </a:prstGeom>
          <a:noFill/>
        </p:spPr>
      </p:pic>
      <p:pic>
        <p:nvPicPr>
          <p:cNvPr id="1041" name="Picture 17" descr="http://www.regent-college.edu/images/faculty/large_colour/watts_rik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548258">
            <a:off x="5453760" y="5057426"/>
            <a:ext cx="1047744" cy="1273009"/>
          </a:xfrm>
          <a:prstGeom prst="rect">
            <a:avLst/>
          </a:prstGeom>
          <a:noFill/>
        </p:spPr>
      </p:pic>
      <p:pic>
        <p:nvPicPr>
          <p:cNvPr id="1035" name="Picture 11" descr="http://t0.gstatic.com/images?q=tbn:6Y30D_HTksJ_kM:http://www.mcsi.edu.au/images/os_guinness_medium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5008" y="4214818"/>
            <a:ext cx="928693" cy="928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779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268760"/>
            <a:ext cx="3960440" cy="2634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6" name="Picture 2" descr="C:\Users\VJ987_1028878171\Pictures\Evangelical Alliance\New folder\EA Launch Low Res\EA_Launch_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484784"/>
            <a:ext cx="3096344" cy="23208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7" name="Picture 3" descr="C:\Users\VJ987_1028878171\Pictures\Evangelical Alliance\New folder\EA Launch Low Res\EA_Launch_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5281" y="2924944"/>
            <a:ext cx="1904871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8" name="Picture 4" descr="C:\Users\VJ987_1028878171\Pictures\Evangelical Alliance\New folder\EA Launch Low Res\EA_Launch_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3356992"/>
            <a:ext cx="1440160" cy="1918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300192" y="42930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  launch</a:t>
            </a:r>
            <a:endParaRPr lang="en-A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0908" y="764704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 Think-tanks</a:t>
            </a:r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80928"/>
            <a:ext cx="9144000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 tank</a:t>
            </a:r>
            <a:r>
              <a:rPr lang="en-A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Coordinator/s		Results</a:t>
            </a:r>
          </a:p>
          <a:p>
            <a:endParaRPr lang="en-AU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Bioethics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	Dr Denise Cooper-Clarke	post-abortion seminar, </a:t>
            </a: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regular articles</a:t>
            </a:r>
          </a:p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	Dr Gordon </a:t>
            </a:r>
            <a:r>
              <a:rPr lang="en-A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Preece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	Regular consultations, Macquarie 			</a:t>
            </a: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Chris White. 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Applied Finance &amp; Ethical Leadership  </a:t>
            </a:r>
            <a:r>
              <a:rPr lang="en-A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Melb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					</a:t>
            </a:r>
            <a:r>
              <a:rPr lang="en-A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</a:t>
            </a: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CFA 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courses &amp; </a:t>
            </a:r>
            <a:r>
              <a:rPr lang="en-A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Chr’n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Super  awards</a:t>
            </a:r>
          </a:p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Environment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	Dr Mick Pope		Climate of Hope book, Hope for Creation  					project, media  &amp; Get Up events</a:t>
            </a:r>
          </a:p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Secularism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	Drs </a:t>
            </a:r>
            <a:r>
              <a:rPr lang="en-A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G.Preece</a:t>
            </a:r>
            <a:r>
              <a:rPr lang="en-A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Ian Barns	Arena partnership &amp; book on A Secular Age</a:t>
            </a:r>
          </a:p>
          <a:p>
            <a:endParaRPr lang="en-A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Sexuality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G. </a:t>
            </a:r>
            <a:r>
              <a:rPr lang="en-A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Preece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D. Cooper-Clarke. </a:t>
            </a:r>
            <a:r>
              <a:rPr lang="en-A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Sexegesis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book. Homosexuality 					articles &amp; unity &amp; dialogue in BUV, </a:t>
            </a:r>
            <a:r>
              <a:rPr lang="en-A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Angs</a:t>
            </a:r>
            <a:r>
              <a:rPr lang="en-A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A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9176" y="1226248"/>
            <a:ext cx="65527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</a:t>
            </a:r>
            <a:r>
              <a:rPr lang="en-A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a network of outstanding Christian thinkers and activists drawn together into a series of standing think-tanks. On many ethical issues it is ‘lay people who are the real experts’ (Jürgen </a:t>
            </a:r>
            <a:r>
              <a:rPr lang="en-A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Moltmann</a:t>
            </a:r>
            <a:r>
              <a:rPr lang="en-A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pic>
        <p:nvPicPr>
          <p:cNvPr id="30722" name="Picture 2" descr="C:\Users\VJ987_1028878171\Documents\EA - ETHOS\Promotions\Biodiversity\Biodiversity - Zad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089" y="2276872"/>
            <a:ext cx="3739855" cy="33567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827584" y="119675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 Environment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Northcott - Zadok Nov 2010 Colou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42671" y="2276872"/>
            <a:ext cx="4577801" cy="31314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pic>
        <p:nvPicPr>
          <p:cNvPr id="3" name="Picture 2" descr="Robert Banks - Korea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1554964"/>
            <a:ext cx="2519051" cy="34582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11560" y="2996952"/>
            <a:ext cx="36004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Robert Banks</a:t>
            </a:r>
          </a:p>
          <a:p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 Launch</a:t>
            </a:r>
          </a:p>
          <a:p>
            <a:r>
              <a:rPr lang="en-A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Man Created God</a:t>
            </a:r>
          </a:p>
          <a:p>
            <a:endParaRPr lang="en-A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September 2011</a:t>
            </a:r>
            <a:endParaRPr lang="en-A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Banks_Man_Created_Go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2132856"/>
            <a:ext cx="2254744" cy="35833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052736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Special Events</a:t>
            </a:r>
            <a:endParaRPr lang="en-A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7624" y="-8251120"/>
            <a:ext cx="5670376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ARPA </a:t>
            </a:r>
            <a:r>
              <a:rPr lang="en-AU" dirty="0"/>
              <a:t>Awards </a:t>
            </a:r>
            <a:r>
              <a:rPr lang="en-AU" b="1" dirty="0" smtClean="0"/>
              <a:t>PUBLICATION </a:t>
            </a:r>
            <a:r>
              <a:rPr lang="en-AU" b="1" dirty="0"/>
              <a:t>OF THE </a:t>
            </a:r>
            <a:r>
              <a:rPr lang="en-AU" b="1" dirty="0" smtClean="0"/>
              <a:t>YEAR 2013</a:t>
            </a:r>
            <a:endParaRPr lang="en-AU" b="1" dirty="0"/>
          </a:p>
          <a:p>
            <a:r>
              <a:rPr lang="en-AU" i="1" dirty="0" err="1"/>
              <a:t>Zadok</a:t>
            </a:r>
            <a:r>
              <a:rPr lang="en-AU" i="1" dirty="0"/>
              <a:t> </a:t>
            </a:r>
            <a:r>
              <a:rPr lang="en-AU" i="1" dirty="0" smtClean="0"/>
              <a:t>Perspectives The Judges view:</a:t>
            </a:r>
            <a:endParaRPr lang="en-AU" i="1" dirty="0"/>
          </a:p>
          <a:p>
            <a:r>
              <a:rPr lang="en-AU" dirty="0"/>
              <a:t>Seldom does each edition of a Christian </a:t>
            </a:r>
            <a:r>
              <a:rPr lang="en-AU" dirty="0" smtClean="0"/>
              <a:t>publication. </a:t>
            </a:r>
            <a:r>
              <a:rPr lang="en-AU" dirty="0"/>
              <a:t>This thoughtful quarterly magazine focus on a</a:t>
            </a:r>
          </a:p>
          <a:p>
            <a:r>
              <a:rPr lang="en-AU" dirty="0"/>
              <a:t>single </a:t>
            </a:r>
            <a:r>
              <a:rPr lang="en-AU" dirty="0" smtClean="0"/>
              <a:t>theme with</a:t>
            </a:r>
            <a:endParaRPr lang="en-AU" dirty="0"/>
          </a:p>
          <a:p>
            <a:r>
              <a:rPr lang="en-AU" dirty="0"/>
              <a:t>spectacular effect. Issues tackled include ‘Spirituality and</a:t>
            </a:r>
          </a:p>
          <a:p>
            <a:r>
              <a:rPr lang="en-AU" dirty="0"/>
              <a:t>Sport’, ‘Paul, the Anti-Imperialist’ and ‘A Big Australia’. The</a:t>
            </a:r>
          </a:p>
          <a:p>
            <a:r>
              <a:rPr lang="en-AU" dirty="0"/>
              <a:t>editorials, articles and reviews demand attentiveness but the</a:t>
            </a:r>
          </a:p>
          <a:p>
            <a:r>
              <a:rPr lang="en-AU" dirty="0"/>
              <a:t>reader is invariably rewarded with content that is well-written,</a:t>
            </a:r>
          </a:p>
          <a:p>
            <a:r>
              <a:rPr lang="en-AU" dirty="0"/>
              <a:t>well-researched, provocative, encouraging and occasionally</a:t>
            </a:r>
          </a:p>
          <a:p>
            <a:r>
              <a:rPr lang="en-AU" dirty="0"/>
              <a:t>irreverent. There are a variety of opinions and no shying away</a:t>
            </a:r>
          </a:p>
          <a:p>
            <a:r>
              <a:rPr lang="en-AU" dirty="0"/>
              <a:t>from the controversial. While heavy on text and light on images,</a:t>
            </a:r>
          </a:p>
          <a:p>
            <a:r>
              <a:rPr lang="en-AU" dirty="0"/>
              <a:t>the well-crafted design is legible and appealing. It’s the inquisitive</a:t>
            </a:r>
          </a:p>
          <a:p>
            <a:r>
              <a:rPr lang="en-AU" dirty="0"/>
              <a:t>and enquiring person’s perspectives that are up for</a:t>
            </a:r>
          </a:p>
          <a:p>
            <a:r>
              <a:rPr lang="en-AU" dirty="0"/>
              <a:t>challenge or confirmation. This excellent publication would</a:t>
            </a:r>
          </a:p>
          <a:p>
            <a:r>
              <a:rPr lang="en-AU" dirty="0"/>
              <a:t>stand proud in any company, sacred or secular.</a:t>
            </a:r>
          </a:p>
          <a:p>
            <a:r>
              <a:rPr lang="en-AU" b="1" dirty="0"/>
              <a:t>What </a:t>
            </a:r>
            <a:r>
              <a:rPr lang="en-AU" b="1" dirty="0" smtClean="0"/>
              <a:t>the judges </a:t>
            </a:r>
            <a:r>
              <a:rPr lang="en-AU" b="1" dirty="0" err="1"/>
              <a:t>saiid</a:t>
            </a:r>
            <a:r>
              <a:rPr lang="en-AU" b="1" dirty="0"/>
              <a:t>......</a:t>
            </a:r>
          </a:p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/>
            </a:r>
            <a:br>
              <a:rPr lang="en-AU" dirty="0"/>
            </a:br>
            <a:r>
              <a:rPr lang="en-AU" b="1" dirty="0" smtClean="0"/>
              <a:t>PUBLICATION </a:t>
            </a:r>
            <a:r>
              <a:rPr lang="en-AU" b="1" dirty="0"/>
              <a:t>OF THE YEAR 2013</a:t>
            </a:r>
            <a:br>
              <a:rPr lang="en-AU" b="1" dirty="0"/>
            </a:br>
            <a:r>
              <a:rPr lang="en-AU" dirty="0"/>
              <a:t>ARPA Awards </a:t>
            </a:r>
            <a:r>
              <a:rPr lang="en-AU" i="1" dirty="0" err="1"/>
              <a:t>Zadok</a:t>
            </a:r>
            <a:r>
              <a:rPr lang="en-AU" i="1" dirty="0"/>
              <a:t> Perspectives 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i="1" dirty="0" smtClean="0"/>
              <a:t>The </a:t>
            </a:r>
            <a:r>
              <a:rPr lang="en-AU" i="1" dirty="0"/>
              <a:t>Judges view:</a:t>
            </a:r>
          </a:p>
          <a:p>
            <a:pPr marL="0" indent="0">
              <a:buNone/>
            </a:pPr>
            <a:r>
              <a:rPr lang="en-AU" dirty="0" smtClean="0"/>
              <a:t>This </a:t>
            </a:r>
            <a:r>
              <a:rPr lang="en-AU" dirty="0"/>
              <a:t>thoughtful quarterly magazine </a:t>
            </a:r>
            <a:r>
              <a:rPr lang="en-AU" dirty="0" smtClean="0"/>
              <a:t>focuses </a:t>
            </a:r>
            <a:r>
              <a:rPr lang="en-AU" dirty="0"/>
              <a:t>on </a:t>
            </a:r>
            <a:r>
              <a:rPr lang="en-AU" dirty="0" smtClean="0"/>
              <a:t>a single </a:t>
            </a:r>
            <a:r>
              <a:rPr lang="en-AU" dirty="0"/>
              <a:t>theme </a:t>
            </a:r>
            <a:r>
              <a:rPr lang="en-AU" dirty="0" smtClean="0"/>
              <a:t>with spectacular </a:t>
            </a:r>
            <a:r>
              <a:rPr lang="en-AU" dirty="0"/>
              <a:t>effect. Issues tackled include ‘Spirituality </a:t>
            </a:r>
            <a:r>
              <a:rPr lang="en-AU" dirty="0" smtClean="0"/>
              <a:t>and Sport</a:t>
            </a:r>
            <a:r>
              <a:rPr lang="en-AU" dirty="0"/>
              <a:t>’, ‘Paul, the Anti-Imperialist’ and ‘A Big Australia’. W</a:t>
            </a:r>
            <a:r>
              <a:rPr lang="en-AU" dirty="0" smtClean="0"/>
              <a:t>ell-researched</a:t>
            </a:r>
            <a:r>
              <a:rPr lang="en-AU" dirty="0"/>
              <a:t>, provocative, encouraging and </a:t>
            </a:r>
            <a:r>
              <a:rPr lang="en-AU" dirty="0" smtClean="0"/>
              <a:t>occasionally irreverent</a:t>
            </a:r>
            <a:r>
              <a:rPr lang="en-AU" dirty="0"/>
              <a:t>. </a:t>
            </a:r>
            <a:r>
              <a:rPr lang="en-AU" dirty="0" smtClean="0"/>
              <a:t>A variety </a:t>
            </a:r>
            <a:r>
              <a:rPr lang="en-AU" dirty="0"/>
              <a:t>of opinions and no shying </a:t>
            </a:r>
            <a:r>
              <a:rPr lang="en-AU" dirty="0" smtClean="0"/>
              <a:t>away from </a:t>
            </a:r>
            <a:r>
              <a:rPr lang="en-AU" dirty="0"/>
              <a:t>the controversial. T</a:t>
            </a:r>
            <a:r>
              <a:rPr lang="en-AU" dirty="0" smtClean="0"/>
              <a:t>he inquisitive and </a:t>
            </a:r>
            <a:r>
              <a:rPr lang="en-AU" dirty="0"/>
              <a:t>enquiring person’s perspectives </a:t>
            </a:r>
            <a:r>
              <a:rPr lang="en-AU" dirty="0" smtClean="0"/>
              <a:t>are </a:t>
            </a:r>
            <a:r>
              <a:rPr lang="en-AU" dirty="0"/>
              <a:t>up </a:t>
            </a:r>
            <a:r>
              <a:rPr lang="en-AU" dirty="0" smtClean="0"/>
              <a:t>for challenge </a:t>
            </a:r>
            <a:r>
              <a:rPr lang="en-AU" dirty="0"/>
              <a:t>or confirmation. </a:t>
            </a:r>
            <a:r>
              <a:rPr lang="en-AU" b="1" dirty="0"/>
              <a:t>This excellent publication </a:t>
            </a:r>
            <a:r>
              <a:rPr lang="en-AU" b="1" dirty="0" smtClean="0"/>
              <a:t>would stand </a:t>
            </a:r>
            <a:r>
              <a:rPr lang="en-AU" b="1" dirty="0"/>
              <a:t>proud in any company, sacred or secular.</a:t>
            </a:r>
          </a:p>
          <a:p>
            <a:pPr marL="0" indent="0">
              <a:buNone/>
            </a:pPr>
            <a:r>
              <a:rPr lang="en-AU" dirty="0" smtClean="0"/>
              <a:t> 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3243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134078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Engagement &amp; Consultancy for Christian groups</a:t>
            </a:r>
            <a:endParaRPr lang="en-AU" sz="2800" dirty="0"/>
          </a:p>
        </p:txBody>
      </p:sp>
      <p:pic>
        <p:nvPicPr>
          <p:cNvPr id="12" name="Picture 11" descr="HammondCa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718254"/>
            <a:ext cx="3634073" cy="1120899"/>
          </a:xfrm>
          <a:prstGeom prst="rect">
            <a:avLst/>
          </a:prstGeom>
        </p:spPr>
      </p:pic>
      <p:pic>
        <p:nvPicPr>
          <p:cNvPr id="14" name="Picture 13" descr="Christian Super Awards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3438334"/>
            <a:ext cx="3132000" cy="854762"/>
          </a:xfrm>
          <a:prstGeom prst="rect">
            <a:avLst/>
          </a:prstGeom>
        </p:spPr>
      </p:pic>
      <p:pic>
        <p:nvPicPr>
          <p:cNvPr id="11273" name="Picture 9" descr="http://www.christiansuper.com.au/_I?17b78a5a086b89076d73cd203665075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2214199"/>
            <a:ext cx="3129941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95764" y="3356992"/>
            <a:ext cx="2232248" cy="10081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980728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Engagement &amp; Consultancy outside Christian groups</a:t>
            </a:r>
            <a:endParaRPr lang="en-AU" sz="2800" dirty="0"/>
          </a:p>
        </p:txBody>
      </p:sp>
      <p:pic>
        <p:nvPicPr>
          <p:cNvPr id="11266" name="Picture 2" descr="Arena - the website of left political, social and cultural commenta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016" y="2204864"/>
            <a:ext cx="7344816" cy="839408"/>
          </a:xfrm>
          <a:prstGeom prst="rect">
            <a:avLst/>
          </a:prstGeom>
          <a:noFill/>
        </p:spPr>
      </p:pic>
      <p:pic>
        <p:nvPicPr>
          <p:cNvPr id="11268" name="Picture 4" descr="http://t3.gstatic.com/images?q=tbn:ANd9GcRT4Qttz8hGYFlBnpBEIOVsspGE0U---8qnHobxMHpD860Lzs1Ox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1844824"/>
            <a:ext cx="1305604" cy="1944216"/>
          </a:xfrm>
          <a:prstGeom prst="rect">
            <a:avLst/>
          </a:prstGeom>
          <a:noFill/>
        </p:spPr>
      </p:pic>
      <p:pic>
        <p:nvPicPr>
          <p:cNvPr id="11270" name="Picture 6" descr="Macquarie University, Sydn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536" y="3567244"/>
            <a:ext cx="1828800" cy="609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686776" y="3423228"/>
            <a:ext cx="2911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Applied Finance Centre </a:t>
            </a:r>
            <a:endParaRPr lang="en-AU" sz="2000" dirty="0"/>
          </a:p>
        </p:txBody>
      </p:sp>
      <p:pic>
        <p:nvPicPr>
          <p:cNvPr id="50178" name="Picture 2" descr="http://www.cfasociety.org/melbourne/Linked%20Images/logo_homepag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98368" y="4363304"/>
            <a:ext cx="2718048" cy="137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1124744"/>
            <a:ext cx="74168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</a:t>
            </a:r>
            <a:r>
              <a:rPr lang="en-AU" sz="24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</a:t>
            </a:r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refers to the ‘distinctive character’ or ‘spirit’ of a community or culture. It goes beyond an ethics of out-of-the-ordinary dilemmas, decisions and doing to one of ordinary yet inspirational character, culture and community. </a:t>
            </a:r>
          </a:p>
          <a:p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‘Ethos’ is also an acronym for ‘Evangelical Theology of Society’; </a:t>
            </a:r>
            <a:r>
              <a:rPr lang="en-A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evangelical</a:t>
            </a:r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being a reminder of its roots in the reconciling, peace-making gospel and work of Jesus Christ. </a:t>
            </a:r>
            <a:endParaRPr lang="en-A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thos plus web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8343"/>
            <a:ext cx="9144000" cy="8196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939492"/>
            <a:ext cx="79208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Ethos</a:t>
            </a:r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combines endeavours and personnel of two national Christian organizations engaging Australian society </a:t>
            </a:r>
          </a:p>
          <a:p>
            <a:endParaRPr lang="en-A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A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Zadok</a:t>
            </a:r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Institute for Christianity and Society </a:t>
            </a:r>
          </a:p>
          <a:p>
            <a:pPr lvl="1"/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A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A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Evangelical Alliance’s Department of Public Theology</a:t>
            </a:r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867684"/>
            <a:ext cx="3371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2453" y="4725144"/>
            <a:ext cx="343565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err="1" smtClean="0"/>
              <a:t>Zadok</a:t>
            </a:r>
            <a:r>
              <a:rPr lang="en-US" altLang="en-US" dirty="0" smtClean="0"/>
              <a:t>/Ethos </a:t>
            </a:r>
            <a:r>
              <a:rPr lang="en-US" altLang="en-US" dirty="0" smtClean="0"/>
              <a:t>Mission</a:t>
            </a:r>
            <a:endParaRPr lang="en-US" altLang="en-US" dirty="0" smtClean="0"/>
          </a:p>
        </p:txBody>
      </p:sp>
      <p:sp>
        <p:nvSpPr>
          <p:cNvPr id="3075" name="Content Placeholder 2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7800" indent="-177800"/>
            <a:r>
              <a:rPr lang="en-US" altLang="en-US" sz="2400" b="1" i="1" dirty="0" smtClean="0"/>
              <a:t>To h</a:t>
            </a:r>
            <a:r>
              <a:rPr lang="en-US" altLang="en-US" sz="2400" b="1" i="1" dirty="0" smtClean="0"/>
              <a:t>elp </a:t>
            </a:r>
            <a:r>
              <a:rPr lang="en-US" altLang="en-US" sz="2400" b="1" i="1" dirty="0" smtClean="0"/>
              <a:t>the </a:t>
            </a:r>
            <a:r>
              <a:rPr lang="en-US" altLang="en-US" sz="2400" b="1" i="1" dirty="0" smtClean="0"/>
              <a:t>scattered, public </a:t>
            </a:r>
            <a:r>
              <a:rPr lang="en-US" altLang="en-US" sz="2400" b="1" i="1" dirty="0" smtClean="0"/>
              <a:t>people of God discern how to live </a:t>
            </a:r>
            <a:r>
              <a:rPr lang="en-US" altLang="en-US" sz="2400" b="1" i="1" dirty="0" smtClean="0"/>
              <a:t> biblically in </a:t>
            </a:r>
            <a:r>
              <a:rPr lang="en-US" altLang="en-US" sz="2400" b="1" i="1" dirty="0" smtClean="0"/>
              <a:t>their personal, </a:t>
            </a:r>
            <a:r>
              <a:rPr lang="en-US" altLang="en-US" sz="2400" b="1" i="1" dirty="0" smtClean="0"/>
              <a:t>professional, public and </a:t>
            </a:r>
            <a:r>
              <a:rPr lang="en-US" altLang="en-US" sz="2400" b="1" i="1" dirty="0" smtClean="0"/>
              <a:t>political </a:t>
            </a:r>
            <a:r>
              <a:rPr lang="en-US" altLang="en-US" sz="2400" b="1" i="1" dirty="0" smtClean="0"/>
              <a:t>relationships. We do this </a:t>
            </a:r>
            <a:r>
              <a:rPr lang="en-US" altLang="en-US" sz="2400" b="1" i="1" dirty="0" smtClean="0"/>
              <a:t>through modeling civil engagement and facilitating informed Christian discussion and debate, through publications, </a:t>
            </a:r>
            <a:r>
              <a:rPr lang="en-US" altLang="en-US" sz="2400" b="1" i="1" dirty="0" err="1" smtClean="0"/>
              <a:t>forums,consultancies</a:t>
            </a:r>
            <a:r>
              <a:rPr lang="en-US" altLang="en-US" sz="2400" b="1" i="1" dirty="0" smtClean="0"/>
              <a:t>, </a:t>
            </a:r>
            <a:r>
              <a:rPr lang="en-US" altLang="en-US" sz="2400" b="1" i="1" dirty="0" smtClean="0"/>
              <a:t>and events.</a:t>
            </a:r>
            <a:endParaRPr lang="en-AU" altLang="en-US" sz="2400" b="1" dirty="0" smtClean="0"/>
          </a:p>
          <a:p>
            <a:pPr marL="177800" indent="-177800"/>
            <a:endParaRPr lang="en-US" altLang="en-US" sz="1400" dirty="0" smtClean="0"/>
          </a:p>
        </p:txBody>
      </p:sp>
      <p:sp>
        <p:nvSpPr>
          <p:cNvPr id="3076" name="Rectangle 28"/>
          <p:cNvSpPr>
            <a:spLocks noChangeArrowheads="1"/>
          </p:cNvSpPr>
          <p:nvPr/>
        </p:nvSpPr>
        <p:spPr bwMode="auto">
          <a:xfrm>
            <a:off x="457200" y="874713"/>
            <a:ext cx="8229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200" i="1"/>
              <a:t>The Board of ethos has agreed to its mission…</a:t>
            </a:r>
          </a:p>
        </p:txBody>
      </p:sp>
    </p:spTree>
    <p:extLst>
      <p:ext uri="{BB962C8B-B14F-4D97-AF65-F5344CB8AC3E}">
        <p14:creationId xmlns:p14="http://schemas.microsoft.com/office/powerpoint/2010/main" val="1298977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42912"/>
            <a:ext cx="89535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40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20688"/>
            <a:ext cx="4141543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38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500042"/>
            <a:ext cx="4004791" cy="585789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Picture 4" descr="772686-tony-abbot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73125" y="3371857"/>
            <a:ext cx="441751" cy="55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8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504792"/>
            <a:ext cx="4464495" cy="635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542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o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3946" y="1661922"/>
            <a:ext cx="5436108" cy="353415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2941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2388</TotalTime>
  <Words>484</Words>
  <Application>Microsoft Office PowerPoint</Application>
  <PresentationFormat>On-screen Show (4:3)</PresentationFormat>
  <Paragraphs>67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PowerPoint Presentation</vt:lpstr>
      <vt:lpstr>PowerPoint Presentation</vt:lpstr>
      <vt:lpstr>PowerPoint Presentation</vt:lpstr>
      <vt:lpstr>Zadok/Ethos Mission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Zadok Centre News 12/79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PUBLICATION OF THE YEAR 2013 ARPA Awards Zadok Perspectives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Ian Packer</dc:creator>
  <cp:lastModifiedBy>Gordon</cp:lastModifiedBy>
  <cp:revision>97</cp:revision>
  <cp:lastPrinted>2014-08-10T08:37:58Z</cp:lastPrinted>
  <dcterms:created xsi:type="dcterms:W3CDTF">2010-05-21T01:17:34Z</dcterms:created>
  <dcterms:modified xsi:type="dcterms:W3CDTF">2016-11-14T11:22:27Z</dcterms:modified>
</cp:coreProperties>
</file>